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2"/>
  </p:notesMasterIdLst>
  <p:sldIdLst>
    <p:sldId id="256" r:id="rId2"/>
    <p:sldId id="362" r:id="rId3"/>
    <p:sldId id="604" r:id="rId4"/>
    <p:sldId id="605" r:id="rId5"/>
    <p:sldId id="606" r:id="rId6"/>
    <p:sldId id="553" r:id="rId7"/>
    <p:sldId id="589" r:id="rId8"/>
    <p:sldId id="597" r:id="rId9"/>
    <p:sldId id="598" r:id="rId10"/>
    <p:sldId id="599" r:id="rId11"/>
    <p:sldId id="603" r:id="rId12"/>
    <p:sldId id="600" r:id="rId13"/>
    <p:sldId id="601" r:id="rId14"/>
    <p:sldId id="596" r:id="rId15"/>
    <p:sldId id="602" r:id="rId16"/>
    <p:sldId id="590" r:id="rId17"/>
    <p:sldId id="609" r:id="rId18"/>
    <p:sldId id="607" r:id="rId19"/>
    <p:sldId id="608" r:id="rId20"/>
    <p:sldId id="587" r:id="rId21"/>
  </p:sldIdLst>
  <p:sldSz cx="9144000" cy="6858000" type="screen4x3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2081"/>
    <a:srgbClr val="FF603B"/>
    <a:srgbClr val="FF5229"/>
    <a:srgbClr val="FF896D"/>
    <a:srgbClr val="2E7047"/>
    <a:srgbClr val="214200"/>
    <a:srgbClr val="404F21"/>
    <a:srgbClr val="006600"/>
    <a:srgbClr val="FFFFFF"/>
    <a:srgbClr val="327A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96" autoAdjust="0"/>
    <p:restoredTop sz="94671" autoAdjust="0"/>
  </p:normalViewPr>
  <p:slideViewPr>
    <p:cSldViewPr>
      <p:cViewPr varScale="1">
        <p:scale>
          <a:sx n="99" d="100"/>
          <a:sy n="99" d="100"/>
        </p:scale>
        <p:origin x="-1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198811-A731-4BA0-901E-773D873299CD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8B569-EB4A-4734-A3DC-2CED7F90C4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561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DFA089-3A0F-499C-8F75-2E3F912EC1B5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165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DFA089-3A0F-499C-8F75-2E3F912EC1B5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165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DFA089-3A0F-499C-8F75-2E3F912EC1B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165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DFA089-3A0F-499C-8F75-2E3F912EC1B5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165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DFA089-3A0F-499C-8F75-2E3F912EC1B5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165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247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C9F07-F5C4-41F6-889A-BE9854BA49D8}" type="datetimeFigureOut">
              <a:rPr lang="ru-RU"/>
              <a:pPr>
                <a:defRPr/>
              </a:pPr>
              <a:t>04.01.2018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58BC2-7D18-4261-BF1C-474BF9B560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9EB70-27DA-40C5-8CFB-51F13A535193}" type="datetimeFigureOut">
              <a:rPr lang="ru-RU"/>
              <a:pPr>
                <a:defRPr/>
              </a:pPr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4352839-1095-4500-9AEE-5F1B199272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777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8" r:id="rId3"/>
    <p:sldLayoutId id="2147483799" r:id="rId4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hyperlink" Target="https://ru.wikipedia.org/wiki/%D0%95%D0%B4%D0%B8%D0%BD%D0%B8%D1%86%D1%8B_%D0%B8%D0%B7%D0%BC%D0%B5%D1%80%D0%B5%D0%BD%D0%B8%D1%8F_%D1%82%D0%B5%D0%BC%D0%BF%D0%B5%D1%80%D0%B0%D1%82%D1%83%D1%80%D1%8B" TargetMode="External"/><Relationship Id="rId7" Type="http://schemas.openxmlformats.org/officeDocument/2006/relationships/hyperlink" Target="https://ru.wikipedia.org/wiki/%D0%90%D1%82%D0%BC%D0%BE%D1%81%D1%84%D0%B5%D1%80%D0%BD%D0%BE%D0%B5_%D0%B4%D0%B0%D0%B2%D0%BB%D0%B5%D0%BD%D0%B8%D0%B5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ru.wikipedia.org/wiki/1724_%D0%B3%D0%BE%D0%B4" TargetMode="External"/><Relationship Id="rId5" Type="http://schemas.openxmlformats.org/officeDocument/2006/relationships/hyperlink" Target="https://ru.wikipedia.org/wiki/%D0%A4%D0%B0%D1%80%D0%B5%D0%BD%D0%B3%D0%B5%D0%B9%D1%82,_%D0%93%D0%B0%D0%B1%D1%80%D0%B8%D0%B5%D0%BB%D1%8C" TargetMode="External"/><Relationship Id="rId4" Type="http://schemas.openxmlformats.org/officeDocument/2006/relationships/hyperlink" Target="https://ru.wikipedia.org/wiki/%D0%93%D0%B5%D1%80%D0%BC%D0%B0%D0%BD%D0%B8%D1%8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geekhero.ru/wp-content/uploads/2013/06/image_560507121527057773728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eekhero.ru/wp-content/uploads/2013/06/x_f08c24b5.jpe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25"/>
          <a:stretch>
            <a:fillRect/>
          </a:stretch>
        </p:blipFill>
        <p:spPr>
          <a:xfrm>
            <a:off x="1000100" y="285728"/>
            <a:ext cx="7358114" cy="6292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Заголовок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89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42852"/>
            <a:ext cx="9144000" cy="78581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altLang="ru-RU" sz="2800" dirty="0" smtClean="0">
                <a:solidFill>
                  <a:srgbClr val="7030A0"/>
                </a:solidFill>
                <a:latin typeface="Arial Black" pitchFamily="34" charset="0"/>
                <a:ea typeface="+mj-ea"/>
                <a:cs typeface="+mj-cs"/>
              </a:rPr>
              <a:t>Идеальная средняя масса тела</a:t>
            </a:r>
            <a:r>
              <a:rPr lang="en-US" altLang="ru-RU" sz="2800" dirty="0" smtClean="0">
                <a:solidFill>
                  <a:srgbClr val="7030A0"/>
                </a:solidFill>
                <a:latin typeface="Arial Black" pitchFamily="34" charset="0"/>
                <a:ea typeface="+mj-ea"/>
                <a:cs typeface="+mj-cs"/>
              </a:rPr>
              <a:t> </a:t>
            </a:r>
            <a:r>
              <a:rPr lang="ru-RU" altLang="ru-RU" sz="2800" dirty="0" smtClean="0">
                <a:solidFill>
                  <a:srgbClr val="7030A0"/>
                </a:solidFill>
                <a:latin typeface="Arial Black" pitchFamily="34" charset="0"/>
                <a:ea typeface="+mj-ea"/>
                <a:cs typeface="+mj-cs"/>
              </a:rPr>
              <a:t/>
            </a:r>
            <a:br>
              <a:rPr lang="ru-RU" altLang="ru-RU" sz="2800" dirty="0" smtClean="0">
                <a:solidFill>
                  <a:srgbClr val="7030A0"/>
                </a:solidFill>
                <a:latin typeface="Arial Black" pitchFamily="34" charset="0"/>
                <a:ea typeface="+mj-ea"/>
                <a:cs typeface="+mj-cs"/>
              </a:rPr>
            </a:br>
            <a:r>
              <a:rPr lang="ru-RU" altLang="ru-RU" sz="2800" dirty="0" smtClean="0">
                <a:solidFill>
                  <a:srgbClr val="7030A0"/>
                </a:solidFill>
                <a:latin typeface="Arial Black" pitchFamily="34" charset="0"/>
                <a:ea typeface="+mj-ea"/>
                <a:cs typeface="+mj-cs"/>
              </a:rPr>
              <a:t>девочек 7 В класса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4282" y="1214422"/>
            <a:ext cx="435771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altLang="ru-RU" b="1" i="1" dirty="0" smtClean="0">
                <a:solidFill>
                  <a:srgbClr val="FF0000"/>
                </a:solidFill>
              </a:rPr>
              <a:t>Анатомия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1785926"/>
            <a:ext cx="4357718" cy="378565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Формула для расчета идеальной массы тела по методу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Devine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рост (в сантиметрах) </a:t>
            </a:r>
          </a:p>
          <a:p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мужчины:</a:t>
            </a:r>
            <a:r>
              <a:rPr lang="en-US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=50+2.3·(0.394·</a:t>
            </a:r>
            <a:r>
              <a:rPr lang="en-US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-60)       </a:t>
            </a:r>
          </a:p>
          <a:p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0,9·</a:t>
            </a:r>
            <a:r>
              <a:rPr lang="en-US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-88;       </a:t>
            </a:r>
          </a:p>
          <a:p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женщины: </a:t>
            </a:r>
          </a:p>
          <a:p>
            <a:r>
              <a:rPr lang="en-US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(2)m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=45.5+2.3·(0.394·</a:t>
            </a:r>
            <a:r>
              <a:rPr lang="en-US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-60)</a:t>
            </a:r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=0,9·</a:t>
            </a:r>
            <a:r>
              <a:rPr lang="en-US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-92,5;</a:t>
            </a:r>
            <a:endParaRPr lang="ru-RU" alt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6072206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ru-RU" alt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rPr>
              <a:t>Выполнила: </a:t>
            </a:r>
            <a:r>
              <a:rPr lang="ru-RU" altLang="ru-RU" sz="28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rPr>
              <a:t>Табаеева</a:t>
            </a:r>
            <a:r>
              <a:rPr lang="ru-RU" alt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rPr>
              <a:t> Арина</a:t>
            </a:r>
          </a:p>
        </p:txBody>
      </p:sp>
      <p:pic>
        <p:nvPicPr>
          <p:cNvPr id="1026" name="Picture 2" descr="C:\Users\SUPERUSER\Desktop\formul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214422"/>
            <a:ext cx="4129046" cy="4358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7030A0"/>
                </a:solidFill>
              </a:rPr>
              <a:t>Мои расчёты</a:t>
            </a:r>
            <a:br>
              <a:rPr lang="ru-RU" sz="3200" b="1" i="1" dirty="0" smtClean="0">
                <a:solidFill>
                  <a:srgbClr val="7030A0"/>
                </a:solidFill>
              </a:rPr>
            </a:br>
            <a:r>
              <a:rPr lang="ru-RU" sz="3200" i="1" dirty="0" smtClean="0">
                <a:solidFill>
                  <a:srgbClr val="7030A0"/>
                </a:solidFill>
              </a:rPr>
              <a:t>Средний рост девочек 158,5 см</a:t>
            </a:r>
            <a:endParaRPr lang="ru-RU" sz="3200" b="1" i="1" dirty="0" smtClean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Итак, я рассчитала  идеальный вес девочек, по формуле</a:t>
            </a:r>
            <a:r>
              <a:rPr lang="ru-RU" dirty="0" smtClean="0"/>
              <a:t> </a:t>
            </a:r>
            <a:r>
              <a:rPr lang="en-US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=0,9·</a:t>
            </a:r>
            <a:r>
              <a:rPr lang="en-US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-92,5;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Где </a:t>
            </a:r>
            <a:r>
              <a:rPr lang="en-US" dirty="0" smtClean="0">
                <a:solidFill>
                  <a:srgbClr val="002060"/>
                </a:solidFill>
              </a:rPr>
              <a:t>L – </a:t>
            </a:r>
            <a:r>
              <a:rPr lang="ru-RU" dirty="0" smtClean="0">
                <a:solidFill>
                  <a:srgbClr val="002060"/>
                </a:solidFill>
              </a:rPr>
              <a:t>рост (среднее значение</a:t>
            </a:r>
            <a:r>
              <a:rPr lang="ru-RU" dirty="0">
                <a:solidFill>
                  <a:srgbClr val="002060"/>
                </a:solidFill>
              </a:rPr>
              <a:t> в сантиметрах</a:t>
            </a:r>
            <a:r>
              <a:rPr lang="ru-RU" dirty="0" smtClean="0">
                <a:solidFill>
                  <a:srgbClr val="002060"/>
                </a:solidFill>
              </a:rPr>
              <a:t> ).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m= 0,9</a:t>
            </a:r>
            <a:r>
              <a:rPr lang="ru-RU" alt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dirty="0" smtClean="0">
                <a:solidFill>
                  <a:srgbClr val="FF0000"/>
                </a:solidFill>
              </a:rPr>
              <a:t>1</a:t>
            </a:r>
            <a:r>
              <a:rPr lang="ru-RU" dirty="0" smtClean="0">
                <a:solidFill>
                  <a:srgbClr val="FF0000"/>
                </a:solidFill>
              </a:rPr>
              <a:t>58,5 </a:t>
            </a:r>
            <a:r>
              <a:rPr lang="en-US" dirty="0" smtClean="0">
                <a:solidFill>
                  <a:srgbClr val="FF0000"/>
                </a:solidFill>
              </a:rPr>
              <a:t>-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92,5=5</a:t>
            </a:r>
            <a:r>
              <a:rPr lang="ru-RU" dirty="0" smtClean="0">
                <a:solidFill>
                  <a:srgbClr val="FF0000"/>
                </a:solidFill>
              </a:rPr>
              <a:t>0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r>
              <a:rPr lang="ru-RU" dirty="0" smtClean="0">
                <a:solidFill>
                  <a:srgbClr val="FF0000"/>
                </a:solidFill>
              </a:rPr>
              <a:t>15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кг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Следовательно,  идеальный вес девочек класса составляет </a:t>
            </a:r>
            <a:r>
              <a:rPr lang="ru-RU" dirty="0" smtClean="0">
                <a:solidFill>
                  <a:srgbClr val="C00000"/>
                </a:solidFill>
              </a:rPr>
              <a:t>50,15 кг</a:t>
            </a:r>
            <a:r>
              <a:rPr lang="ru-RU" dirty="0" smtClean="0">
                <a:solidFill>
                  <a:srgbClr val="002060"/>
                </a:solidFill>
              </a:rPr>
              <a:t>, на данный момент средний вес </a:t>
            </a:r>
            <a:r>
              <a:rPr lang="ru-RU" dirty="0" smtClean="0">
                <a:solidFill>
                  <a:srgbClr val="C00000"/>
                </a:solidFill>
              </a:rPr>
              <a:t>52,1 кг. </a:t>
            </a:r>
            <a:r>
              <a:rPr lang="ru-RU" dirty="0" smtClean="0">
                <a:solidFill>
                  <a:srgbClr val="002060"/>
                </a:solidFill>
              </a:rPr>
              <a:t> Итак, наши девочки идеальны.</a:t>
            </a:r>
            <a:endParaRPr lang="ru-RU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2294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86834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40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Задание группы №2</a:t>
            </a:r>
            <a:endParaRPr lang="ru-RU" altLang="ru-RU" sz="4000" b="1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6314" y="1785926"/>
            <a:ext cx="3857652" cy="26776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2800" b="1" dirty="0" smtClean="0">
                <a:solidFill>
                  <a:srgbClr val="0D2081"/>
                </a:solidFill>
                <a:latin typeface="Times New Roman" pitchFamily="18" charset="0"/>
                <a:cs typeface="Times New Roman" pitchFamily="18" charset="0"/>
              </a:rPr>
              <a:t>50,15=0,9·</a:t>
            </a:r>
            <a:r>
              <a:rPr lang="en-US" altLang="ru-RU" sz="2800" b="1" dirty="0" smtClean="0">
                <a:solidFill>
                  <a:srgbClr val="0D208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altLang="ru-RU" sz="2800" b="1" dirty="0" smtClean="0">
                <a:solidFill>
                  <a:srgbClr val="0D2081"/>
                </a:solidFill>
                <a:latin typeface="Times New Roman" pitchFamily="18" charset="0"/>
                <a:cs typeface="Times New Roman" pitchFamily="18" charset="0"/>
              </a:rPr>
              <a:t>-92,5;</a:t>
            </a:r>
          </a:p>
          <a:p>
            <a:pPr algn="just">
              <a:defRPr/>
            </a:pPr>
            <a:r>
              <a:rPr lang="ru-RU" altLang="ru-RU" sz="2800" b="1" dirty="0" smtClean="0">
                <a:solidFill>
                  <a:srgbClr val="0D2081"/>
                </a:solidFill>
                <a:latin typeface="Times New Roman" pitchFamily="18" charset="0"/>
                <a:cs typeface="Times New Roman" pitchFamily="18" charset="0"/>
              </a:rPr>
              <a:t> 0,9·</a:t>
            </a:r>
            <a:r>
              <a:rPr lang="en-US" altLang="ru-RU" sz="2800" b="1" dirty="0" smtClean="0">
                <a:solidFill>
                  <a:srgbClr val="0D2081"/>
                </a:solidFill>
                <a:latin typeface="Times New Roman" pitchFamily="18" charset="0"/>
                <a:cs typeface="Times New Roman" pitchFamily="18" charset="0"/>
              </a:rPr>
              <a:t>L </a:t>
            </a:r>
            <a:r>
              <a:rPr lang="ru-RU" altLang="ru-RU" sz="2800" b="1" dirty="0" smtClean="0">
                <a:solidFill>
                  <a:srgbClr val="0D2081"/>
                </a:solidFill>
                <a:latin typeface="Times New Roman" pitchFamily="18" charset="0"/>
                <a:cs typeface="Times New Roman" pitchFamily="18" charset="0"/>
              </a:rPr>
              <a:t>= 50,15+92,5</a:t>
            </a:r>
          </a:p>
          <a:p>
            <a:pPr algn="just">
              <a:defRPr/>
            </a:pPr>
            <a:r>
              <a:rPr lang="ru-RU" altLang="ru-RU" sz="2800" b="1" dirty="0" smtClean="0">
                <a:solidFill>
                  <a:srgbClr val="0D2081"/>
                </a:solidFill>
                <a:latin typeface="Times New Roman" pitchFamily="18" charset="0"/>
                <a:cs typeface="Times New Roman" pitchFamily="18" charset="0"/>
              </a:rPr>
              <a:t>0,9</a:t>
            </a:r>
            <a:r>
              <a:rPr lang="en-US" altLang="ru-RU" sz="2800" b="1" dirty="0" smtClean="0">
                <a:solidFill>
                  <a:srgbClr val="0D2081"/>
                </a:solidFill>
                <a:latin typeface="Times New Roman" pitchFamily="18" charset="0"/>
                <a:cs typeface="Times New Roman" pitchFamily="18" charset="0"/>
              </a:rPr>
              <a:t>L =142,65</a:t>
            </a:r>
          </a:p>
          <a:p>
            <a:pPr algn="just">
              <a:defRPr/>
            </a:pPr>
            <a:r>
              <a:rPr lang="en-US" altLang="ru-RU" sz="2800" b="1" dirty="0" smtClean="0">
                <a:solidFill>
                  <a:srgbClr val="0D2081"/>
                </a:solidFill>
                <a:latin typeface="Times New Roman" pitchFamily="18" charset="0"/>
                <a:cs typeface="Times New Roman" pitchFamily="18" charset="0"/>
              </a:rPr>
              <a:t>L=142,65 </a:t>
            </a:r>
            <a:r>
              <a:rPr lang="ru-RU" altLang="ru-RU" sz="2800" b="1" dirty="0" smtClean="0">
                <a:solidFill>
                  <a:srgbClr val="0D208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ru-RU" sz="2800" b="1" dirty="0" smtClean="0">
                <a:solidFill>
                  <a:srgbClr val="0D2081"/>
                </a:solidFill>
                <a:latin typeface="Times New Roman" pitchFamily="18" charset="0"/>
                <a:cs typeface="Times New Roman" pitchFamily="18" charset="0"/>
              </a:rPr>
              <a:t> 0,9</a:t>
            </a:r>
          </a:p>
          <a:p>
            <a:pPr algn="just">
              <a:defRPr/>
            </a:pPr>
            <a:r>
              <a:rPr lang="en-US" altLang="ru-RU" sz="2800" b="1" dirty="0" smtClean="0">
                <a:solidFill>
                  <a:srgbClr val="0D2081"/>
                </a:solidFill>
                <a:latin typeface="Times New Roman" pitchFamily="18" charset="0"/>
                <a:cs typeface="Times New Roman" pitchFamily="18" charset="0"/>
              </a:rPr>
              <a:t>L= 158, 5</a:t>
            </a:r>
          </a:p>
          <a:p>
            <a:pPr algn="just">
              <a:defRPr/>
            </a:pPr>
            <a:endParaRPr lang="ru-RU" alt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714488"/>
            <a:ext cx="4143378" cy="273921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1.Решите уравнение(используя алгоритм)</a:t>
            </a:r>
          </a:p>
          <a:p>
            <a:pPr algn="just">
              <a:defRPr/>
            </a:pP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2.Корень уравнения является средним ростом нашего класса. 3.В каком из школьных предметов  используется это уравнение</a:t>
            </a:r>
          </a:p>
          <a:p>
            <a:pPr algn="just">
              <a:defRPr/>
            </a:pP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642910" y="5643578"/>
            <a:ext cx="8015286" cy="92869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28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Средний рост девочек нашего класса 158,5 см</a:t>
            </a:r>
            <a:endParaRPr lang="ru-RU" altLang="ru-RU" sz="2800" b="1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85720" y="142852"/>
            <a:ext cx="8229600" cy="8683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2400" b="1" i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Температура по Фаренгейту в Константиновке</a:t>
            </a:r>
            <a:endParaRPr lang="ru-RU" altLang="ru-RU" sz="2400" b="1" i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571472" y="6000768"/>
            <a:ext cx="8015286" cy="5715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altLang="ru-RU" sz="24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Выполнил: </a:t>
            </a:r>
            <a:r>
              <a:rPr lang="ru-RU" altLang="ru-RU" sz="2400" b="1" i="1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Карепов</a:t>
            </a:r>
            <a:r>
              <a:rPr lang="ru-RU" altLang="ru-RU" sz="24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Никита</a:t>
            </a:r>
            <a:endParaRPr lang="ru-RU" altLang="ru-RU" sz="2400" b="1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85720" y="4786322"/>
            <a:ext cx="835824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Helvetica" charset="0"/>
              </a:rPr>
              <a:t>В настоящее время градус Фаренгейта является основной единицей измерения температуры в США и зависимых территориях этой страны, а также в бывших владениях Британии — Белизе, Бермудах и Ямайки.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85720" y="1214422"/>
            <a:ext cx="5214974" cy="35394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err="1" smtClean="0">
                <a:latin typeface="Calibri" pitchFamily="34" charset="0"/>
                <a:ea typeface="Times New Roman" pitchFamily="18" charset="0"/>
                <a:cs typeface="Helvetica" charset="0"/>
              </a:rPr>
              <a:t>Гра́дус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</a:rPr>
              <a:t> </a:t>
            </a:r>
            <a:r>
              <a:rPr lang="ru-RU" sz="1600" b="1" dirty="0" err="1" smtClean="0">
                <a:latin typeface="Calibri" pitchFamily="34" charset="0"/>
                <a:ea typeface="Times New Roman" pitchFamily="18" charset="0"/>
                <a:cs typeface="Helvetica" charset="0"/>
              </a:rPr>
              <a:t>Фаренге́йта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</a:rPr>
              <a:t> (обозначение: °F) — 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  <a:hlinkClick r:id="rId3" tooltip="Единицы измерения температуры"/>
              </a:rPr>
              <a:t>единица измерения температуры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</a:rPr>
              <a:t>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</a:rPr>
              <a:t> Назван в честь 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  <a:hlinkClick r:id="rId4" tooltip="Германия"/>
              </a:rPr>
              <a:t>немецкого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</a:rPr>
              <a:t> учёного 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  <a:hlinkClick r:id="rId5" tooltip="Фаренгейт, Габриель"/>
              </a:rPr>
              <a:t>Габриеля Фаренгейта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</a:rPr>
              <a:t>, предложившего в 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  <a:hlinkClick r:id="rId6" tooltip="1724 год"/>
              </a:rPr>
              <a:t>1724 году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</a:rPr>
              <a:t> шкалу для измерения температуры.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</a:rPr>
              <a:t>На шкале Фаренгейта температура таяния льда равна +32 °F, а температура кипения воды — +212 °F (при 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  <a:hlinkClick r:id="rId7" tooltip="Атмосферное давление"/>
              </a:rPr>
              <a:t>нормальном атмосферном давлении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</a:rPr>
              <a:t>). А по шкале Цельсия температура таяния льда равна 0 °С, а температура кипения воды — +100°С (при 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  <a:hlinkClick r:id="rId7" tooltip="Атмосферное давление"/>
              </a:rPr>
              <a:t>нормальном атмосферном давлении</a:t>
            </a:r>
            <a:r>
              <a:rPr lang="ru-RU" sz="1600" b="1" dirty="0" smtClean="0">
                <a:latin typeface="Calibri" pitchFamily="34" charset="0"/>
                <a:ea typeface="Times New Roman" pitchFamily="18" charset="0"/>
                <a:cs typeface="Helvetica" charset="0"/>
              </a:rPr>
              <a:t>). </a:t>
            </a:r>
            <a:r>
              <a:rPr lang="ru-RU" sz="1600" b="1" i="1" dirty="0" smtClean="0">
                <a:solidFill>
                  <a:srgbClr val="C00000"/>
                </a:solidFill>
              </a:rPr>
              <a:t>Нормальная температура человеческого тела по шкале Цельсия равна +36,6 °C, а по шкале Фаренгейта — +97,9 °F.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390287"/>
            <a:ext cx="3175000" cy="31877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1404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0" dirty="0" smtClean="0">
                <a:ln>
                  <a:solidFill>
                    <a:schemeClr val="bg1"/>
                  </a:solidFill>
                </a:ln>
                <a:solidFill>
                  <a:srgbClr val="0D2081"/>
                </a:solidFill>
                <a:effectLst/>
              </a:rPr>
              <a:t>ФИЗИКА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rgbClr val="0D2081"/>
              </a:solidFill>
              <a:effectLst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457200" y="7620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1" name="Picture 26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 l="17606" t="24609" r="31881" b="8008"/>
          <a:stretch>
            <a:fillRect/>
          </a:stretch>
        </p:blipFill>
        <p:spPr bwMode="auto">
          <a:xfrm>
            <a:off x="107504" y="1412776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7" name="Picture 27" descr="C:\Users\SUPERUSER\Desktop\gismetoref.png"/>
          <p:cNvPicPr>
            <a:picLocks noChangeAspect="1" noChangeArrowheads="1"/>
          </p:cNvPicPr>
          <p:nvPr/>
        </p:nvPicPr>
        <p:blipFill>
          <a:blip r:embed="rId3"/>
          <a:srcRect t="25587" b="40847"/>
          <a:stretch>
            <a:fillRect/>
          </a:stretch>
        </p:blipFill>
        <p:spPr bwMode="auto">
          <a:xfrm>
            <a:off x="357158" y="642918"/>
            <a:ext cx="3500461" cy="770985"/>
          </a:xfrm>
          <a:prstGeom prst="rect">
            <a:avLst/>
          </a:prstGeom>
          <a:noFill/>
        </p:spPr>
      </p:pic>
      <p:sp>
        <p:nvSpPr>
          <p:cNvPr id="48" name="TextBox 47"/>
          <p:cNvSpPr txBox="1"/>
          <p:nvPr/>
        </p:nvSpPr>
        <p:spPr>
          <a:xfrm>
            <a:off x="4786282" y="4786322"/>
            <a:ext cx="4357718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Среднее значение температуры в Константиновке за 6 дней 55,04  </a:t>
            </a:r>
            <a:r>
              <a:rPr lang="en-US" sz="2400" b="1" dirty="0" smtClean="0">
                <a:solidFill>
                  <a:srgbClr val="FF0000"/>
                </a:solidFill>
                <a:latin typeface="+mj-lt"/>
              </a:rPr>
              <a:t>F</a:t>
            </a:r>
            <a:endParaRPr lang="ru-RU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4143372" y="5572140"/>
            <a:ext cx="71438" cy="71438"/>
          </a:xfrm>
          <a:prstGeom prst="ellipse">
            <a:avLst/>
          </a:prstGeom>
          <a:solidFill>
            <a:srgbClr val="0D2081"/>
          </a:solidFill>
          <a:ln>
            <a:solidFill>
              <a:srgbClr val="0D20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0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72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1" name="Picture 3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1857364"/>
            <a:ext cx="3384376" cy="688110"/>
          </a:xfrm>
          <a:prstGeom prst="rect">
            <a:avLst/>
          </a:prstGeom>
          <a:noFill/>
        </p:spPr>
      </p:pic>
      <p:sp>
        <p:nvSpPr>
          <p:cNvPr id="10273" name="Rectangle 33"/>
          <p:cNvSpPr>
            <a:spLocks noChangeArrowheads="1"/>
          </p:cNvSpPr>
          <p:nvPr/>
        </p:nvSpPr>
        <p:spPr bwMode="auto">
          <a:xfrm>
            <a:off x="0" y="78579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07504" y="5013176"/>
            <a:ext cx="446579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0D2081"/>
                </a:solidFill>
                <a:latin typeface="+mj-lt"/>
              </a:rPr>
              <a:t>Среднее значение температуры в Константиновке за 6 дней 12,8 С</a:t>
            </a:r>
            <a:endParaRPr lang="ru-RU" b="1" dirty="0">
              <a:solidFill>
                <a:srgbClr val="0D2081"/>
              </a:solidFill>
              <a:latin typeface="+mj-lt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4356545" y="620688"/>
            <a:ext cx="47863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D2081"/>
                </a:solidFill>
              </a:rPr>
              <a:t>Преобразование температуры по шкале Цельсия в температуру по шкале </a:t>
            </a:r>
            <a:r>
              <a:rPr lang="ru-RU" sz="2400" b="1" i="1" dirty="0" smtClean="0">
                <a:solidFill>
                  <a:srgbClr val="FF0000"/>
                </a:solidFill>
              </a:rPr>
              <a:t>Фаренгейта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4" name="Блок-схема: узел 3"/>
          <p:cNvSpPr/>
          <p:nvPr/>
        </p:nvSpPr>
        <p:spPr>
          <a:xfrm flipV="1">
            <a:off x="3214678" y="5786455"/>
            <a:ext cx="45719" cy="7143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 flipV="1">
            <a:off x="7143768" y="5929330"/>
            <a:ext cx="71438" cy="14287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4355976" y="2564904"/>
                <a:ext cx="4572000" cy="233679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>
                              <a:latin typeface="Cambria Math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u-RU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ru-RU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𝒇</m:t>
                          </m:r>
                        </m:sub>
                      </m:sSub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𝟖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𝟏𝟐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𝟖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𝟑𝟐</m:t>
                      </m:r>
                    </m:oMath>
                  </m:oMathPara>
                </a14:m>
                <a:endParaRPr lang="ru-RU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>
                              <a:effectLst/>
                              <a:latin typeface="Cambria Math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u-RU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ru-RU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𝒇</m:t>
                          </m:r>
                        </m:sub>
                      </m:sSub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𝟐𝟑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𝟎𝟒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𝟑𝟐</m:t>
                      </m:r>
                    </m:oMath>
                  </m:oMathPara>
                </a14:m>
                <a:endParaRPr lang="ru-RU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>
                              <a:effectLst/>
                              <a:latin typeface="Cambria Math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ru-RU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ru-RU" sz="32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𝒇</m:t>
                          </m:r>
                        </m:sub>
                      </m:sSub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𝟓𝟓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ru-RU" sz="32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𝟎𝟒</m:t>
                      </m:r>
                    </m:oMath>
                  </m:oMathPara>
                </a14:m>
                <a:endParaRPr lang="ru-RU" sz="12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2564904"/>
                <a:ext cx="4572000" cy="233679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22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8683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40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Задание группы №3</a:t>
            </a:r>
            <a:endParaRPr lang="ru-RU" altLang="ru-RU" sz="4000" b="1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714488"/>
            <a:ext cx="3786188" cy="31393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1.Решите уравнение(используя алгоритм)</a:t>
            </a:r>
          </a:p>
          <a:p>
            <a:pPr algn="just"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Какие правила вы использовали при решении уравнения?</a:t>
            </a:r>
          </a:p>
          <a:p>
            <a:pPr algn="just"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3.Корень уравнения является  средней температурой в Константиновке с 24 ноября по 29 ноября. </a:t>
            </a:r>
          </a:p>
          <a:p>
            <a:pPr algn="just">
              <a:defRPr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4.В каком из школьных предметов  используется </a:t>
            </a:r>
            <a:r>
              <a:rPr lang="ru-RU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уравнение?</a:t>
            </a: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642910" y="5643578"/>
            <a:ext cx="8015286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28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Среднее значение температуры в Константиновке 12,8    С</a:t>
            </a:r>
            <a:endParaRPr lang="ru-RU" altLang="ru-RU" sz="2800" b="1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00562" y="1714488"/>
            <a:ext cx="4000528" cy="31393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234" name="Rectangle 4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233" name="Picture 4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1928802"/>
            <a:ext cx="3228975" cy="447675"/>
          </a:xfrm>
          <a:prstGeom prst="rect">
            <a:avLst/>
          </a:prstGeom>
          <a:noFill/>
        </p:spPr>
      </p:pic>
      <p:sp>
        <p:nvSpPr>
          <p:cNvPr id="8235" name="Rectangle 43"/>
          <p:cNvSpPr>
            <a:spLocks noChangeArrowheads="1"/>
          </p:cNvSpPr>
          <p:nvPr/>
        </p:nvSpPr>
        <p:spPr bwMode="auto">
          <a:xfrm>
            <a:off x="0" y="904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37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236" name="Picture 4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2500306"/>
            <a:ext cx="3228975" cy="447675"/>
          </a:xfrm>
          <a:prstGeom prst="rect">
            <a:avLst/>
          </a:prstGeom>
          <a:noFill/>
        </p:spPr>
      </p:pic>
      <p:sp>
        <p:nvSpPr>
          <p:cNvPr id="8239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238" name="Picture 4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3071810"/>
            <a:ext cx="2438400" cy="447675"/>
          </a:xfrm>
          <a:prstGeom prst="rect">
            <a:avLst/>
          </a:prstGeom>
          <a:noFill/>
        </p:spPr>
      </p:pic>
      <p:sp>
        <p:nvSpPr>
          <p:cNvPr id="8240" name="Rectangle 48"/>
          <p:cNvSpPr>
            <a:spLocks noChangeArrowheads="1"/>
          </p:cNvSpPr>
          <p:nvPr/>
        </p:nvSpPr>
        <p:spPr bwMode="auto">
          <a:xfrm>
            <a:off x="0" y="904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42" name="Rectangle 5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241" name="Picture 4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3500438"/>
            <a:ext cx="2419350" cy="447675"/>
          </a:xfrm>
          <a:prstGeom prst="rect">
            <a:avLst/>
          </a:prstGeom>
          <a:noFill/>
        </p:spPr>
      </p:pic>
      <p:sp>
        <p:nvSpPr>
          <p:cNvPr id="8243" name="Rectangle 51"/>
          <p:cNvSpPr>
            <a:spLocks noChangeArrowheads="1"/>
          </p:cNvSpPr>
          <p:nvPr/>
        </p:nvSpPr>
        <p:spPr bwMode="auto">
          <a:xfrm>
            <a:off x="0" y="904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45" name="Rectangle 5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244" name="Picture 5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3929066"/>
            <a:ext cx="1419225" cy="447675"/>
          </a:xfrm>
          <a:prstGeom prst="rect">
            <a:avLst/>
          </a:prstGeom>
          <a:noFill/>
        </p:spPr>
      </p:pic>
      <p:sp>
        <p:nvSpPr>
          <p:cNvPr id="8246" name="Rectangle 54"/>
          <p:cNvSpPr>
            <a:spLocks noChangeArrowheads="1"/>
          </p:cNvSpPr>
          <p:nvPr/>
        </p:nvSpPr>
        <p:spPr bwMode="auto">
          <a:xfrm>
            <a:off x="0" y="904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Блок-схема: узел 65"/>
          <p:cNvSpPr/>
          <p:nvPr/>
        </p:nvSpPr>
        <p:spPr>
          <a:xfrm flipH="1">
            <a:off x="6215074" y="6143644"/>
            <a:ext cx="71438" cy="14287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61404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</a:rPr>
              <a:t>МОЯ СЕМЬЯ 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124744"/>
            <a:ext cx="8784976" cy="39703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Я составил задачу по определению возраста своей семьи.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Задача. 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Мама младше папы на 7 лет, а я младше мамы на 20 лет, а вместе нам 86 лет. Сколько лет каждому?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072206"/>
            <a:ext cx="9144000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ВЫПОЛНИЛ: БАЗЕНКО МАКСИМ</a:t>
            </a:r>
          </a:p>
        </p:txBody>
      </p:sp>
    </p:spTree>
    <p:extLst>
      <p:ext uri="{BB962C8B-B14F-4D97-AF65-F5344CB8AC3E}">
        <p14:creationId xmlns:p14="http://schemas.microsoft.com/office/powerpoint/2010/main" val="8022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ЗАДАНИЯ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1142984"/>
            <a:ext cx="3857652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Решите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линейное уравнение  и вы найдете возраст моего папы.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16" y="857232"/>
            <a:ext cx="4857784" cy="17851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х возраст папы </a:t>
            </a:r>
          </a:p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(х-7) возраст мамы                    86 лет</a:t>
            </a:r>
          </a:p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(х- 27) возраст Максима</a:t>
            </a:r>
          </a:p>
          <a:p>
            <a:endParaRPr lang="ru-RU" sz="2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Составим уравнение: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80" y="3000372"/>
            <a:ext cx="3168352" cy="26776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х+(х-7)+ (х-27)=86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х+ х-7+х-27=86</a:t>
            </a:r>
          </a:p>
          <a:p>
            <a:pPr algn="ctr"/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х+х+х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=86+27+7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3х=120</a:t>
            </a:r>
          </a:p>
          <a:p>
            <a:pPr algn="ctr"/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=120:3</a:t>
            </a:r>
          </a:p>
          <a:p>
            <a:pPr algn="ctr"/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=40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Ответ:40 лет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7072330" y="928670"/>
            <a:ext cx="785818" cy="1143008"/>
          </a:xfrm>
          <a:prstGeom prst="rightBrace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04" y="3068960"/>
            <a:ext cx="4712208" cy="285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2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1016"/>
            <a:ext cx="9144000" cy="431596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-180946" y="638132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Анализируем и рассуждаем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08000" y="612000"/>
            <a:ext cx="3562974" cy="360000"/>
            <a:chOff x="108000" y="612000"/>
            <a:chExt cx="3562974" cy="36000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08000" y="612000"/>
              <a:ext cx="2304000" cy="35996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РАБОЧАЯ ТЕТРАДЬ</a:t>
              </a:r>
              <a:endParaRPr lang="ru-RU" sz="2000" b="1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484000" y="612000"/>
              <a:ext cx="1186974" cy="360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89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Скругленный прямоугольник 36"/>
          <p:cNvSpPr/>
          <p:nvPr/>
        </p:nvSpPr>
        <p:spPr>
          <a:xfrm>
            <a:off x="3077487" y="4437112"/>
            <a:ext cx="72008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в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86985" y="4736389"/>
            <a:ext cx="24032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Ответ </a:t>
            </a:r>
            <a:r>
              <a:rPr lang="en-US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= </a:t>
            </a:r>
            <a:r>
              <a:rPr lang="en-US" sz="28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590964" y="1700808"/>
            <a:ext cx="72008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б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927543" y="3429000"/>
            <a:ext cx="2602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 у  = 1,5;</a:t>
            </a:r>
            <a:endParaRPr lang="ru-RU" sz="2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616831" y="4437112"/>
            <a:ext cx="72008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г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16084" y="4750322"/>
            <a:ext cx="23600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Нет решения;</a:t>
            </a:r>
            <a:endParaRPr lang="ru-RU" sz="2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3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8" grpId="0"/>
      <p:bldP spid="27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4000"/>
            <a:ext cx="9144000" cy="23682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-180946" y="638132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>
                <a:ln>
                  <a:noFill/>
                </a:ln>
                <a:solidFill>
                  <a:schemeClr val="bg1"/>
                </a:solidFill>
                <a:effectLst/>
              </a:rPr>
              <a:t>Анализируем и рассуждаем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08000" y="612000"/>
            <a:ext cx="3562974" cy="360000"/>
            <a:chOff x="108000" y="612000"/>
            <a:chExt cx="3562974" cy="36000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108000" y="612000"/>
              <a:ext cx="2304000" cy="35996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РАБОЧАЯ ТЕТРАДЬ</a:t>
              </a:r>
              <a:endParaRPr lang="ru-RU" sz="2000" b="1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484000" y="612000"/>
              <a:ext cx="1186974" cy="360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 90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Скругленный прямоугольник 36"/>
          <p:cNvSpPr/>
          <p:nvPr/>
        </p:nvSpPr>
        <p:spPr>
          <a:xfrm>
            <a:off x="3347864" y="2780928"/>
            <a:ext cx="72008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а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92376" y="2663334"/>
            <a:ext cx="26918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Ответ х  = 0,6;</a:t>
            </a:r>
            <a:endParaRPr lang="ru-RU" sz="2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244408" y="2780928"/>
            <a:ext cx="72008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б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588920" y="2671718"/>
            <a:ext cx="26020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 х  = 2,2;</a:t>
            </a:r>
            <a:endParaRPr lang="ru-RU" sz="2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0034" y="3857628"/>
            <a:ext cx="4572000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 ошибок -  «5»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ошибка –  «4»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ошибки – «3»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3 - 4 ошибки –  «2»</a:t>
            </a:r>
          </a:p>
        </p:txBody>
      </p:sp>
    </p:spTree>
    <p:extLst>
      <p:ext uri="{BB962C8B-B14F-4D97-AF65-F5344CB8AC3E}">
        <p14:creationId xmlns:p14="http://schemas.microsoft.com/office/powerpoint/2010/main" val="374667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38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</a:rPr>
              <a:t>Тема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163108" y="3071810"/>
            <a:ext cx="4980893" cy="3549313"/>
            <a:chOff x="326839" y="2635201"/>
            <a:chExt cx="4680521" cy="3549313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326839" y="2635201"/>
              <a:ext cx="4680520" cy="339271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63550" y="2706639"/>
              <a:ext cx="4643810" cy="3477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ctr"/>
              <a:r>
                <a:rPr lang="ru-RU" sz="2200" b="1" i="1" dirty="0" smtClean="0">
                  <a:solidFill>
                    <a:srgbClr val="002060"/>
                  </a:solidFill>
                  <a:latin typeface="Georgia" pitchFamily="18" charset="0"/>
                  <a:cs typeface="Arial" pitchFamily="34" charset="0"/>
                </a:rPr>
                <a:t>Хоть выйди ты не в белый свет, </a:t>
              </a:r>
            </a:p>
            <a:p>
              <a:pPr marL="342900" indent="-342900" algn="ctr"/>
              <a:r>
                <a:rPr lang="ru-RU" sz="2200" b="1" i="1" dirty="0" smtClean="0">
                  <a:solidFill>
                    <a:srgbClr val="002060"/>
                  </a:solidFill>
                  <a:latin typeface="Georgia" pitchFamily="18" charset="0"/>
                  <a:cs typeface="Arial" pitchFamily="34" charset="0"/>
                </a:rPr>
                <a:t>А в поле за околицей – </a:t>
              </a:r>
            </a:p>
            <a:p>
              <a:pPr marL="342900" indent="-342900" algn="ctr"/>
              <a:r>
                <a:rPr lang="ru-RU" sz="2200" b="1" i="1" dirty="0" smtClean="0">
                  <a:solidFill>
                    <a:srgbClr val="002060"/>
                  </a:solidFill>
                  <a:latin typeface="Georgia" pitchFamily="18" charset="0"/>
                  <a:cs typeface="Arial" pitchFamily="34" charset="0"/>
                </a:rPr>
                <a:t>Пока идешь за кем-то вслед,</a:t>
              </a:r>
            </a:p>
            <a:p>
              <a:pPr marL="342900" indent="-342900" algn="ctr"/>
              <a:r>
                <a:rPr lang="ru-RU" sz="2200" b="1" i="1" dirty="0" smtClean="0">
                  <a:solidFill>
                    <a:srgbClr val="002060"/>
                  </a:solidFill>
                  <a:latin typeface="Georgia" pitchFamily="18" charset="0"/>
                  <a:cs typeface="Arial" pitchFamily="34" charset="0"/>
                </a:rPr>
                <a:t>Дорога не запомнится.</a:t>
              </a:r>
            </a:p>
            <a:p>
              <a:pPr marL="342900" indent="-342900" algn="ctr"/>
              <a:r>
                <a:rPr lang="ru-RU" sz="2200" b="1" i="1" dirty="0" smtClean="0">
                  <a:solidFill>
                    <a:srgbClr val="002060"/>
                  </a:solidFill>
                  <a:latin typeface="Georgia" pitchFamily="18" charset="0"/>
                  <a:cs typeface="Arial" pitchFamily="34" charset="0"/>
                </a:rPr>
                <a:t>Зато, куда б ты ни попал</a:t>
              </a:r>
            </a:p>
            <a:p>
              <a:pPr marL="342900" indent="-342900" algn="ctr"/>
              <a:r>
                <a:rPr lang="ru-RU" sz="2200" b="1" i="1" dirty="0" smtClean="0">
                  <a:solidFill>
                    <a:srgbClr val="002060"/>
                  </a:solidFill>
                  <a:latin typeface="Georgia" pitchFamily="18" charset="0"/>
                  <a:cs typeface="Arial" pitchFamily="34" charset="0"/>
                </a:rPr>
                <a:t>И по какой распутице,</a:t>
              </a:r>
            </a:p>
            <a:p>
              <a:pPr marL="342900" indent="-342900" algn="ctr"/>
              <a:r>
                <a:rPr lang="ru-RU" sz="2200" b="1" i="1" dirty="0" smtClean="0">
                  <a:solidFill>
                    <a:srgbClr val="002060"/>
                  </a:solidFill>
                  <a:latin typeface="Georgia" pitchFamily="18" charset="0"/>
                  <a:cs typeface="Arial" pitchFamily="34" charset="0"/>
                </a:rPr>
                <a:t>Дорога та, что сам искал,</a:t>
              </a:r>
            </a:p>
            <a:p>
              <a:pPr marL="342900" indent="-342900" algn="ctr"/>
              <a:r>
                <a:rPr lang="ru-RU" sz="2200" b="1" i="1" dirty="0" smtClean="0">
                  <a:solidFill>
                    <a:srgbClr val="002060"/>
                  </a:solidFill>
                  <a:latin typeface="Georgia" pitchFamily="18" charset="0"/>
                  <a:cs typeface="Arial" pitchFamily="34" charset="0"/>
                </a:rPr>
                <a:t>Вовек не позабудется.</a:t>
              </a:r>
            </a:p>
            <a:p>
              <a:pPr marL="342900" indent="-342900" algn="ctr"/>
              <a:r>
                <a:rPr lang="ru-RU" sz="2200" b="1" i="1" dirty="0" smtClean="0">
                  <a:solidFill>
                    <a:srgbClr val="002060"/>
                  </a:solidFill>
                  <a:latin typeface="Georgia" pitchFamily="18" charset="0"/>
                  <a:cs typeface="Arial" pitchFamily="34" charset="0"/>
                </a:rPr>
                <a:t>( </a:t>
              </a:r>
              <a:r>
                <a:rPr lang="ru-RU" sz="2200" b="1" i="1" dirty="0" err="1" smtClean="0">
                  <a:solidFill>
                    <a:srgbClr val="002060"/>
                  </a:solidFill>
                  <a:latin typeface="Georgia" pitchFamily="18" charset="0"/>
                  <a:cs typeface="Arial" pitchFamily="34" charset="0"/>
                </a:rPr>
                <a:t>Н.Рыленков</a:t>
              </a:r>
              <a:r>
                <a:rPr lang="ru-RU" sz="2200" b="1" i="1" dirty="0" smtClean="0">
                  <a:solidFill>
                    <a:srgbClr val="002060"/>
                  </a:solidFill>
                  <a:latin typeface="Georgia" pitchFamily="18" charset="0"/>
                  <a:cs typeface="Arial" pitchFamily="34" charset="0"/>
                </a:rPr>
                <a:t>)</a:t>
              </a:r>
              <a:endParaRPr lang="ru-RU" sz="2200" b="1" i="1" dirty="0">
                <a:solidFill>
                  <a:srgbClr val="002060"/>
                </a:solidFill>
                <a:latin typeface="Georgia" pitchFamily="18" charset="0"/>
                <a:cs typeface="Arial" pitchFamily="34" charset="0"/>
              </a:endParaRPr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18846"/>
            <a:ext cx="4086225" cy="11811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21" y="766605"/>
            <a:ext cx="3609975" cy="1181100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4371745" y="1119124"/>
            <a:ext cx="648072" cy="273546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24128" y="1033220"/>
            <a:ext cx="1364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решение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371745" y="2320990"/>
            <a:ext cx="648072" cy="273546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67409" y="2180196"/>
            <a:ext cx="1585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уравнение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0670" y="4263548"/>
            <a:ext cx="1214878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377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526584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Подведем итоги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2736"/>
            <a:ext cx="6667500" cy="41044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2500298" y="1142984"/>
            <a:ext cx="50006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800" dirty="0" smtClean="0"/>
              <a:t>сегодня я узнал...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800" dirty="0" smtClean="0"/>
              <a:t>было трудно…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800" dirty="0" smtClean="0"/>
              <a:t>я понял, что…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800" dirty="0" smtClean="0"/>
              <a:t>я научился…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800" dirty="0" smtClean="0"/>
              <a:t>я смог…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ru-RU" sz="2800" dirty="0" smtClean="0"/>
              <a:t>было интересно узнать, что…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214282" y="5572140"/>
            <a:ext cx="8429684" cy="4616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Домашнее задание:  </a:t>
            </a:r>
            <a:r>
              <a:rPr lang="ru-RU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4.3;  </a:t>
            </a:r>
            <a:r>
              <a:rPr lang="ru-RU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стр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109 -111 № 365(в); № 366(</a:t>
            </a:r>
            <a:r>
              <a:rPr lang="ru-RU" sz="2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д,е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36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ПРОВЕРКА ДОМАШНЕГО ЗАДАНИЯ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1071546"/>
            <a:ext cx="4032448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357(и)  у = -0,2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№356(ж)  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362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(в)   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 =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366(а)   х = 33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0032" y="1268760"/>
            <a:ext cx="4104456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 ошибок -  «5»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ошибка –  «4»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ошибки – «3»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3 - 4 ошибки –  «2»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57752" y="1285860"/>
            <a:ext cx="4104456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 ошибок -  «5»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ошибка –  «4»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ошибки – «3»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3 - 4 ошибки –  «2»</a:t>
            </a:r>
          </a:p>
        </p:txBody>
      </p:sp>
    </p:spTree>
    <p:extLst>
      <p:ext uri="{BB962C8B-B14F-4D97-AF65-F5344CB8AC3E}">
        <p14:creationId xmlns:p14="http://schemas.microsoft.com/office/powerpoint/2010/main" val="191786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ПРОВЕРКА ДОМАШНЕГО ЗАДАНИЯ.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548680"/>
            <a:ext cx="31683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№ 366(а)</a:t>
            </a:r>
          </a:p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4(х-7)=3х+5</a:t>
            </a:r>
          </a:p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4х- 28 =3х+5</a:t>
            </a:r>
          </a:p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4х-3х = 5+28</a:t>
            </a:r>
          </a:p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х=33</a:t>
            </a:r>
          </a:p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33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851920" y="1412776"/>
            <a:ext cx="46805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84175">
              <a:lnSpc>
                <a:spcPct val="90000"/>
              </a:lnSpc>
              <a:buFontTx/>
              <a:buAutoNum type="arabicPeriod"/>
            </a:pPr>
            <a:r>
              <a:rPr lang="ru-RU" sz="2400" b="1" dirty="0">
                <a:solidFill>
                  <a:srgbClr val="0D208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Раскрыть </a:t>
            </a:r>
            <a:r>
              <a:rPr lang="ru-RU" sz="2400" b="1" dirty="0" smtClean="0">
                <a:solidFill>
                  <a:srgbClr val="0D208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скобки (если есть)</a:t>
            </a:r>
            <a:endParaRPr lang="ru-RU" sz="2400" b="1" dirty="0">
              <a:solidFill>
                <a:srgbClr val="0D208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84175">
              <a:lnSpc>
                <a:spcPct val="90000"/>
              </a:lnSpc>
              <a:buFontTx/>
              <a:buAutoNum type="arabicPeriod"/>
            </a:pPr>
            <a:r>
              <a:rPr lang="ru-RU" sz="2400" b="1" dirty="0">
                <a:solidFill>
                  <a:srgbClr val="0D208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Перенести слагаемые, содержащие переменную, в одну часть уравнения, а числа без переменной – в другую </a:t>
            </a:r>
            <a:r>
              <a:rPr lang="ru-RU" sz="2400" b="1" dirty="0" smtClean="0">
                <a:solidFill>
                  <a:srgbClr val="0D208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с противоположным знаком</a:t>
            </a:r>
            <a:r>
              <a:rPr lang="en-US" sz="2400" b="1" dirty="0" smtClean="0">
                <a:solidFill>
                  <a:srgbClr val="0D208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0D208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84175">
              <a:lnSpc>
                <a:spcPct val="90000"/>
              </a:lnSpc>
              <a:buFontTx/>
              <a:buAutoNum type="arabicPeriod"/>
            </a:pPr>
            <a:r>
              <a:rPr lang="ru-RU" sz="2400" b="1" dirty="0">
                <a:solidFill>
                  <a:srgbClr val="0D208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Упростить, привести подобные слагаемые</a:t>
            </a:r>
            <a:r>
              <a:rPr lang="en-US" sz="2400" b="1" dirty="0">
                <a:solidFill>
                  <a:srgbClr val="0D208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0D208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84175">
              <a:lnSpc>
                <a:spcPct val="90000"/>
              </a:lnSpc>
              <a:buFontTx/>
              <a:buAutoNum type="arabicPeriod"/>
            </a:pPr>
            <a:r>
              <a:rPr lang="ru-RU" sz="2400" b="1" dirty="0">
                <a:solidFill>
                  <a:srgbClr val="0D208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Найти корень уравнения</a:t>
            </a:r>
            <a:r>
              <a:rPr lang="en-US" sz="2400" b="1" dirty="0" smtClean="0">
                <a:solidFill>
                  <a:srgbClr val="0D208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 smtClean="0">
              <a:solidFill>
                <a:srgbClr val="0D208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84175">
              <a:lnSpc>
                <a:spcPct val="90000"/>
              </a:lnSpc>
              <a:buFontTx/>
              <a:buAutoNum type="arabicPeriod"/>
            </a:pPr>
            <a:r>
              <a:rPr lang="ru-RU" sz="2400" b="1" dirty="0" smtClean="0">
                <a:solidFill>
                  <a:srgbClr val="0D208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Записать ответ.</a:t>
            </a:r>
            <a:endParaRPr lang="ru-RU" sz="2400" b="1" dirty="0">
              <a:solidFill>
                <a:srgbClr val="0D208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87442" y="764704"/>
            <a:ext cx="58571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решения уравнения</a:t>
            </a:r>
          </a:p>
        </p:txBody>
      </p:sp>
    </p:spTree>
    <p:extLst>
      <p:ext uri="{BB962C8B-B14F-4D97-AF65-F5344CB8AC3E}">
        <p14:creationId xmlns:p14="http://schemas.microsoft.com/office/powerpoint/2010/main" val="257754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8676456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Решаем уравнения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08000" y="612000"/>
            <a:ext cx="3924000" cy="360000"/>
            <a:chOff x="108000" y="612000"/>
            <a:chExt cx="3924000" cy="36000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08000" y="612000"/>
              <a:ext cx="2304000" cy="35996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484000" y="612000"/>
              <a:ext cx="1548000" cy="360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365-366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686937" y="1233963"/>
            <a:ext cx="29506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А)Ответ: у = 7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86937" y="1809963"/>
            <a:ext cx="31654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Б)Ответ: х = 31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12"/>
          <a:stretch/>
        </p:blipFill>
        <p:spPr>
          <a:xfrm>
            <a:off x="188834" y="1404000"/>
            <a:ext cx="4762500" cy="11563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0" y="1000108"/>
            <a:ext cx="3581400" cy="392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48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Arial Black" pitchFamily="34" charset="0"/>
                  <a:ea typeface="+mj-ea"/>
                  <a:cs typeface="+mj-cs"/>
                </a:rPr>
                <a:t>Выполнила: Белкина Настя</a:t>
              </a:r>
              <a:endPara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+mj-ea"/>
                <a:cs typeface="+mj-cs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1"/>
            <a:ext cx="9144000" cy="72869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Коса </a:t>
            </a:r>
            <a:r>
              <a:rPr lang="ru-RU" dirty="0" err="1" smtClean="0"/>
              <a:t>Рапунцель</a:t>
            </a:r>
            <a:r>
              <a:rPr lang="ru-RU" dirty="0" smtClean="0"/>
              <a:t> 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188027" y="797712"/>
            <a:ext cx="421484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inherit"/>
                <a:ea typeface="Times New Roman" pitchFamily="18" charset="0"/>
                <a:cs typeface="Helvetica"/>
              </a:rPr>
              <a:t>Рапунцель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inherit"/>
                <a:ea typeface="Times New Roman" pitchFamily="18" charset="0"/>
                <a:cs typeface="Helvetica"/>
              </a:rPr>
              <a:t> (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inherit"/>
                <a:ea typeface="Times New Roman" pitchFamily="18" charset="0"/>
                <a:cs typeface="Helvetica"/>
              </a:rPr>
              <a:t>Rapunzel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inherit"/>
                <a:ea typeface="Times New Roman" pitchFamily="18" charset="0"/>
                <a:cs typeface="Helvetica"/>
              </a:rPr>
              <a:t>)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Helvetica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inherit"/>
                <a:ea typeface="Times New Roman" pitchFamily="18" charset="0"/>
                <a:cs typeface="Helvetica"/>
              </a:rPr>
              <a:t>- главная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inherit"/>
                <a:ea typeface="Times New Roman" pitchFamily="18" charset="0"/>
                <a:cs typeface="Helvetica"/>
              </a:rPr>
              <a:t>героиня мультфильма "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effectLst/>
                <a:latin typeface="inherit"/>
                <a:ea typeface="Times New Roman" pitchFamily="18" charset="0"/>
                <a:cs typeface="Helvetica"/>
              </a:rPr>
              <a:t>Рапунцель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inherit"/>
                <a:ea typeface="Times New Roman" pitchFamily="18" charset="0"/>
                <a:cs typeface="Helvetica"/>
              </a:rPr>
              <a:t>".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Helvetica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Helvetica"/>
              </a:rPr>
              <a:t>Принцесса с очень длинными волосами.</a:t>
            </a:r>
            <a:endParaRPr kumimoji="0" lang="ru-RU" sz="4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C:\Users\SUPERUSER\Desktop\346801044-rapunzel-cardboard-standup-party-supplies-000.jpg"/>
          <p:cNvPicPr>
            <a:picLocks noChangeAspect="1" noChangeArrowheads="1"/>
          </p:cNvPicPr>
          <p:nvPr/>
        </p:nvPicPr>
        <p:blipFill>
          <a:blip r:embed="rId2"/>
          <a:srcRect l="19791" r="17708"/>
          <a:stretch>
            <a:fillRect/>
          </a:stretch>
        </p:blipFill>
        <p:spPr bwMode="auto">
          <a:xfrm>
            <a:off x="285720" y="571480"/>
            <a:ext cx="3080770" cy="4929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3138772" y="2415016"/>
            <a:ext cx="592932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effectLst/>
                <a:latin typeface="inherit" charset="0"/>
                <a:ea typeface="Times New Roman" pitchFamily="18" charset="0"/>
                <a:cs typeface="Helvetica" charset="0"/>
              </a:rPr>
              <a:t>История</a:t>
            </a:r>
            <a:endParaRPr kumimoji="0" lang="ru-RU" sz="105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omic Sans MS" pitchFamily="66" charset="0"/>
                <a:ea typeface="Times New Roman" pitchFamily="18" charset="0"/>
                <a:cs typeface="Helvetica" charset="0"/>
              </a:rPr>
              <a:t>В свои семнадцать </a:t>
            </a:r>
            <a:r>
              <a:rPr lang="ru-RU" sz="2400" dirty="0" err="1" smtClean="0">
                <a:latin typeface="Comic Sans MS" pitchFamily="66" charset="0"/>
                <a:ea typeface="Times New Roman" pitchFamily="18" charset="0"/>
                <a:cs typeface="Helvetica" charset="0"/>
              </a:rPr>
              <a:t>Рапунцель</a:t>
            </a:r>
            <a:r>
              <a:rPr lang="ru-RU" sz="2400" dirty="0" smtClean="0">
                <a:latin typeface="Comic Sans MS" pitchFamily="66" charset="0"/>
                <a:ea typeface="Times New Roman" pitchFamily="18" charset="0"/>
                <a:cs typeface="Helvetica" charset="0"/>
              </a:rPr>
              <a:t> стала красивой, энергичной, умной, доброй, игривой девушкой. Проведя всю жизнь в башне, она только и делала, что готовила, читала и пела, а так же каждый день расчесывала свои золотые волосы, которые достигли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Helvetica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Helvetica" charset="0"/>
              </a:rPr>
              <a:t>длины 21 метр </a:t>
            </a:r>
            <a:endParaRPr lang="ru-RU" sz="2400" b="1" i="1" dirty="0" smtClean="0">
              <a:solidFill>
                <a:srgbClr val="C00000"/>
              </a:solidFill>
              <a:latin typeface="Calibri" pitchFamily="34" charset="0"/>
              <a:ea typeface="Times New Roman" pitchFamily="18" charset="0"/>
              <a:cs typeface="Helvetica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Times New Roman" pitchFamily="18" charset="0"/>
              <a:cs typeface="Helvetica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2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pic>
        <p:nvPicPr>
          <p:cNvPr id="13" name="Рисунок 12" descr="Рапунцель история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642918"/>
            <a:ext cx="47625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500034" y="4214818"/>
          <a:ext cx="8001056" cy="1219200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11430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430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300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4300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4300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4300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43008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17488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2060"/>
                          </a:solidFill>
                        </a:rPr>
                        <a:t>Возраст</a:t>
                      </a:r>
                      <a:endParaRPr lang="ru-RU" sz="16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0-3 </a:t>
                      </a:r>
                      <a:r>
                        <a:rPr lang="ru-RU" dirty="0" err="1" smtClean="0">
                          <a:solidFill>
                            <a:srgbClr val="002060"/>
                          </a:solidFill>
                        </a:rPr>
                        <a:t>мес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3-6</a:t>
                      </a:r>
                    </a:p>
                    <a:p>
                      <a:r>
                        <a:rPr lang="ru-RU" dirty="0" err="1" smtClean="0">
                          <a:solidFill>
                            <a:srgbClr val="002060"/>
                          </a:solidFill>
                        </a:rPr>
                        <a:t>мес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6-18</a:t>
                      </a:r>
                    </a:p>
                    <a:p>
                      <a:r>
                        <a:rPr lang="ru-RU" dirty="0" err="1" smtClean="0">
                          <a:solidFill>
                            <a:srgbClr val="002060"/>
                          </a:solidFill>
                        </a:rPr>
                        <a:t>мес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18мес-3года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2-6 лет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3-8лет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Высота</a:t>
                      </a:r>
                    </a:p>
                    <a:p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шапки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13см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14см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15,5см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18см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19см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19,5см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786314" y="1108387"/>
            <a:ext cx="42862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Первоначальная длина волос принцессы была по плечи.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158" y="3286124"/>
            <a:ext cx="8572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Стандарты размеров изготовления шапок.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(</a:t>
            </a:r>
            <a:r>
              <a:rPr lang="ru-RU" sz="2800" b="1" i="1" dirty="0" smtClean="0">
                <a:solidFill>
                  <a:srgbClr val="002060"/>
                </a:solidFill>
              </a:rPr>
              <a:t>высота головы)</a:t>
            </a:r>
          </a:p>
        </p:txBody>
      </p:sp>
      <p:sp>
        <p:nvSpPr>
          <p:cNvPr id="21" name="Двойные фигурные скобки 20"/>
          <p:cNvSpPr/>
          <p:nvPr/>
        </p:nvSpPr>
        <p:spPr>
          <a:xfrm>
            <a:off x="7215206" y="4286256"/>
            <a:ext cx="1214446" cy="1000132"/>
          </a:xfrm>
          <a:prstGeom prst="bracePair">
            <a:avLst/>
          </a:prstGeom>
          <a:ln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6715140" y="5286388"/>
            <a:ext cx="1000132" cy="85725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428860" y="5572140"/>
            <a:ext cx="4714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8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8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первоначальная длина волос по плечи.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0220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225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40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Биология.</a:t>
            </a:r>
          </a:p>
          <a:p>
            <a:pPr algn="ctr">
              <a:defRPr/>
            </a:pPr>
            <a:r>
              <a:rPr lang="ru-RU" altLang="ru-RU" sz="3200" b="1" i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Зависимость роста волос от времени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50" y="1714500"/>
            <a:ext cx="3786188" cy="32321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V=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0,4 мм в сутки. </a:t>
            </a: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имеет место формула: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l=l</a:t>
            </a:r>
            <a:r>
              <a:rPr lang="ru-RU" sz="36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+0,4t;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</a:t>
            </a: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длина в мм, </a:t>
            </a: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800" b="1" baseline="-25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первоначальная длина волос в мм, </a:t>
            </a:r>
          </a:p>
          <a:p>
            <a:pPr>
              <a:defRPr/>
            </a:pP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количество дней.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3438" y="1714489"/>
            <a:ext cx="3786188" cy="31700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l=l</a:t>
            </a:r>
            <a:r>
              <a:rPr lang="ru-RU" sz="4000" b="1" i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+0,4t</a:t>
            </a:r>
          </a:p>
          <a:p>
            <a:pPr algn="just">
              <a:defRPr/>
            </a:pP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=195+0,4</a:t>
            </a: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6205</a:t>
            </a:r>
          </a:p>
          <a:p>
            <a:pPr algn="just">
              <a:defRPr/>
            </a:pP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l =195+2482</a:t>
            </a:r>
          </a:p>
          <a:p>
            <a:pPr algn="just">
              <a:defRPr/>
            </a:pP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l= 2677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м)</a:t>
            </a:r>
            <a:endParaRPr lang="en-US" sz="4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l=2,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7(м</a:t>
            </a:r>
            <a:r>
              <a:rPr lang="en-US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428596" y="5214950"/>
            <a:ext cx="8229600" cy="1357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28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ВЫВОД: </a:t>
            </a:r>
            <a:r>
              <a:rPr lang="ru-RU" altLang="ru-RU" sz="2800" b="1" i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За 17 лет (6205 дней) волосы  у девушки могли достичь длины 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2,7</a:t>
            </a:r>
            <a:r>
              <a:rPr lang="ru-RU" altLang="ru-RU" sz="2800" b="1" i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метра, что на  </a:t>
            </a:r>
            <a:r>
              <a:rPr lang="ru-RU" altLang="ru-RU" sz="28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18,3</a:t>
            </a:r>
            <a:r>
              <a:rPr lang="ru-RU" altLang="ru-RU" sz="2800" b="1" i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метра меньше, чем у сказочной принцессы.</a:t>
            </a:r>
            <a:endParaRPr lang="ru-RU" altLang="ru-RU" sz="2800" b="1" i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57200" y="274638"/>
            <a:ext cx="8229600" cy="1225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40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Задание группы №1</a:t>
            </a:r>
            <a:endParaRPr lang="ru-RU" altLang="ru-RU" sz="4000" b="1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6314" y="1643050"/>
            <a:ext cx="3857652" cy="36009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2677=195+0,4t</a:t>
            </a:r>
          </a:p>
          <a:p>
            <a:pPr algn="just">
              <a:defRPr/>
            </a:pP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0,4t =2677-195</a:t>
            </a:r>
          </a:p>
          <a:p>
            <a:pPr algn="just">
              <a:defRPr/>
            </a:pP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0,4t </a:t>
            </a: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2482</a:t>
            </a:r>
            <a:endParaRPr lang="en-US" sz="4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 2482 :0,4 </a:t>
            </a:r>
          </a:p>
          <a:p>
            <a:pPr algn="just">
              <a:defRPr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 =6205</a:t>
            </a:r>
          </a:p>
          <a:p>
            <a:pPr algn="just">
              <a:defRPr/>
            </a:pP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3286124"/>
            <a:ext cx="3786188" cy="252376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1.Решите уравнение(используя алгоритм) </a:t>
            </a:r>
          </a:p>
          <a:p>
            <a:pPr algn="just"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2.Переведите полученное число дней жизни принцессы  в года.</a:t>
            </a:r>
          </a:p>
          <a:p>
            <a:pPr algn="just">
              <a:defRPr/>
            </a:pP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3.В каком из школьных предметов  используется это уравнение.</a:t>
            </a:r>
          </a:p>
          <a:p>
            <a:pPr algn="just">
              <a:defRPr/>
            </a:pP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Рапунцель история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1" t="15793" r="10265" b="15793"/>
          <a:stretch>
            <a:fillRect/>
          </a:stretch>
        </p:blipFill>
        <p:spPr bwMode="auto">
          <a:xfrm>
            <a:off x="642910" y="1571612"/>
            <a:ext cx="3786214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642910" y="5857892"/>
            <a:ext cx="801528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altLang="ru-RU" sz="5400" b="1" i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17 лет.</a:t>
            </a:r>
            <a:endParaRPr lang="ru-RU" altLang="ru-RU" sz="5400" b="1" i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10523</TotalTime>
  <Words>998</Words>
  <Application>Microsoft Office PowerPoint</Application>
  <PresentationFormat>Экран (4:3)</PresentationFormat>
  <Paragraphs>199</Paragraphs>
  <Slides>20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Тема урока</vt:lpstr>
      <vt:lpstr>ПРОВЕРКА ДОМАШНЕГО ЗАДАНИЯ</vt:lpstr>
      <vt:lpstr>ПРОВЕРКА ДОМАШНЕГО ЗАДАНИЯ.</vt:lpstr>
      <vt:lpstr>Решаем уравнения</vt:lpstr>
      <vt:lpstr>Коса Рапунцель </vt:lpstr>
      <vt:lpstr>Презентация PowerPoint</vt:lpstr>
      <vt:lpstr>Презентация PowerPoint</vt:lpstr>
      <vt:lpstr>Презентация PowerPoint</vt:lpstr>
      <vt:lpstr>Идеальная средняя масса тела  девочек 7 В класса</vt:lpstr>
      <vt:lpstr>Мои расчёты Средний рост девочек 158,5 см</vt:lpstr>
      <vt:lpstr>Презентация PowerPoint</vt:lpstr>
      <vt:lpstr>Презентация PowerPoint</vt:lpstr>
      <vt:lpstr>ФИЗИКА</vt:lpstr>
      <vt:lpstr>Презентация PowerPoint</vt:lpstr>
      <vt:lpstr>МОЯ СЕМЬЯ </vt:lpstr>
      <vt:lpstr>ЗАДАНИЯ</vt:lpstr>
      <vt:lpstr>Анализируем и рассуждаем</vt:lpstr>
      <vt:lpstr>Анализируем и рассуждаем</vt:lpstr>
      <vt:lpstr>Подведем итоги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Пользователь</cp:lastModifiedBy>
  <cp:revision>1335</cp:revision>
  <cp:lastPrinted>2017-11-27T01:07:45Z</cp:lastPrinted>
  <dcterms:created xsi:type="dcterms:W3CDTF">2015-06-18T09:54:57Z</dcterms:created>
  <dcterms:modified xsi:type="dcterms:W3CDTF">2018-01-04T08:07:43Z</dcterms:modified>
</cp:coreProperties>
</file>